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0287000" cy="6858000" type="35mm"/>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827" autoAdjust="0"/>
  </p:normalViewPr>
  <p:slideViewPr>
    <p:cSldViewPr>
      <p:cViewPr varScale="1">
        <p:scale>
          <a:sx n="73" d="100"/>
          <a:sy n="73" d="100"/>
        </p:scale>
        <p:origin x="-678" y="-90"/>
      </p:cViewPr>
      <p:guideLst>
        <p:guide orient="horz" pos="2160"/>
        <p:guide pos="32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DD5449-9BE4-46D9-8A52-E30BD77CB9F6}" type="datetimeFigureOut">
              <a:rPr lang="en-US" smtClean="0"/>
              <a:t>2/10/2021</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CB654F-F29D-42F0-AC5F-B34E32B6802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Rio </a:t>
            </a:r>
            <a:r>
              <a:rPr lang="en-US" sz="1200" kern="1200" dirty="0" err="1" smtClean="0">
                <a:solidFill>
                  <a:schemeClr val="tx1"/>
                </a:solidFill>
                <a:latin typeface="+mn-lt"/>
                <a:ea typeface="+mn-ea"/>
                <a:cs typeface="+mn-cs"/>
              </a:rPr>
              <a:t>Atima</a:t>
            </a:r>
            <a:r>
              <a:rPr lang="en-US" sz="1200" kern="1200" dirty="0" smtClean="0">
                <a:solidFill>
                  <a:schemeClr val="tx1"/>
                </a:solidFill>
                <a:latin typeface="+mn-lt"/>
                <a:ea typeface="+mn-ea"/>
                <a:cs typeface="+mn-cs"/>
              </a:rPr>
              <a:t> effort is a prime example of small party expeditions going up against a very technically difficult, hazardous cave. Even though </a:t>
            </a:r>
            <a:r>
              <a:rPr lang="en-US" sz="1200" kern="1200" dirty="0" err="1" smtClean="0">
                <a:solidFill>
                  <a:schemeClr val="tx1"/>
                </a:solidFill>
                <a:latin typeface="+mn-lt"/>
                <a:ea typeface="+mn-ea"/>
                <a:cs typeface="+mn-cs"/>
              </a:rPr>
              <a:t>Atima's</a:t>
            </a:r>
            <a:r>
              <a:rPr lang="en-US" sz="1200" kern="1200" dirty="0" smtClean="0">
                <a:solidFill>
                  <a:schemeClr val="tx1"/>
                </a:solidFill>
                <a:latin typeface="+mn-lt"/>
                <a:ea typeface="+mn-ea"/>
                <a:cs typeface="+mn-cs"/>
              </a:rPr>
              <a:t> upper and lower entrances are separated by only 2.5 kilometers of cave passage and are only 190 meters apart in elevation, it took more than a kilometer of rope, distributed over 54 riggings to explore the cave. Natural anchors were scarce and as a result numerous bolts and pitons had to be placed in order to proceed. The ever-present river was flowing at 30 to 50 cubic feet per second over rapids and waterfalls. It created a series of significant obstacles requiring bypass climbs and rappels. The </a:t>
            </a:r>
            <a:r>
              <a:rPr lang="en-US" sz="1200" kern="1200" dirty="0" err="1" smtClean="0">
                <a:solidFill>
                  <a:schemeClr val="tx1"/>
                </a:solidFill>
                <a:latin typeface="+mn-lt"/>
                <a:ea typeface="+mn-ea"/>
                <a:cs typeface="+mn-cs"/>
              </a:rPr>
              <a:t>Choreadero</a:t>
            </a:r>
            <a:r>
              <a:rPr lang="en-US" sz="1200" kern="1200" dirty="0" smtClean="0">
                <a:solidFill>
                  <a:schemeClr val="tx1"/>
                </a:solidFill>
                <a:latin typeface="+mn-lt"/>
                <a:ea typeface="+mn-ea"/>
                <a:cs typeface="+mn-cs"/>
              </a:rPr>
              <a:t> in Chiapas, Mexico was described by a British expedition as "perhaps the most sporting through-trip cave in the world". But it is a "bop" compared to </a:t>
            </a:r>
            <a:r>
              <a:rPr lang="en-US" sz="1200" kern="1200" dirty="0" err="1" smtClean="0">
                <a:solidFill>
                  <a:schemeClr val="tx1"/>
                </a:solidFill>
                <a:latin typeface="+mn-lt"/>
                <a:ea typeface="+mn-ea"/>
                <a:cs typeface="+mn-cs"/>
              </a:rPr>
              <a:t>Atima</a:t>
            </a:r>
            <a:r>
              <a:rPr lang="en-US"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53CB654F-F29D-42F0-AC5F-B34E32B68021}"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the end of the ledges, they descended to river level...</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and continued the survey.</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Short waterfalls were common.</a:t>
            </a:r>
          </a:p>
        </p:txBody>
      </p:sp>
      <p:sp>
        <p:nvSpPr>
          <p:cNvPr id="4" name="Slide Number Placeholder 3"/>
          <p:cNvSpPr>
            <a:spLocks noGrp="1"/>
          </p:cNvSpPr>
          <p:nvPr>
            <p:ph type="sldNum" sz="quarter" idx="10"/>
          </p:nvPr>
        </p:nvSpPr>
        <p:spPr/>
        <p:txBody>
          <a:bodyPr/>
          <a:lstStyle/>
          <a:p>
            <a:fld id="{53CB654F-F29D-42F0-AC5F-B34E32B68021}"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Mark Stock nears the bottom of a 40 foot rappel, bypassing a 4 meter waterfall. Red polypropylene canal line trails down the current. Considerable hardware and rope was required to by-pass each falls or rapids.</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Mark Stock and Pete </a:t>
            </a:r>
            <a:r>
              <a:rPr lang="en-US" sz="1200" kern="1200" dirty="0" err="1" smtClean="0">
                <a:solidFill>
                  <a:schemeClr val="tx1"/>
                </a:solidFill>
                <a:latin typeface="+mn-lt"/>
                <a:ea typeface="+mn-ea"/>
                <a:cs typeface="+mn-cs"/>
              </a:rPr>
              <a:t>Shifflett</a:t>
            </a:r>
            <a:r>
              <a:rPr lang="en-US" sz="1200" kern="1200" dirty="0" smtClean="0">
                <a:solidFill>
                  <a:schemeClr val="tx1"/>
                </a:solidFill>
                <a:latin typeface="+mn-lt"/>
                <a:ea typeface="+mn-ea"/>
                <a:cs typeface="+mn-cs"/>
              </a:rPr>
              <a:t> stand on a log that slopes down a waterfall from top to bottom providing an easy route to below. The following year it was gone. Every log in the canyon changed position from year to year.</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About 300 meters further downstream they met their first major obstacle, a 10-meter waterfall. In 1985, one trip into the cave was devoted just to getting by it. Steve Knutson climbed 10 meters up the right wall to a ledge high above the falls in order to get out far enough to allow a rappel that stayed out of the plunge of the falls. John Wyeth is shown at the bottom of the rappel next to the base of the waterfall. Note the sloping ledge. It led for 20 meters along a fast water chute to a wider pool with slow water beyond.</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Scott Linn and John Blum traversing the ledge.</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Scott Linn and John Blum traversing the ledge.</a:t>
            </a:r>
            <a:r>
              <a:rPr lang="en-US"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53CB654F-F29D-42F0-AC5F-B34E32B68021}"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view of the ledge from below, showing Pete Carter sitting at the end of the ledge while Randy </a:t>
            </a:r>
            <a:r>
              <a:rPr lang="en-US" sz="1200" kern="1200" dirty="0" err="1" smtClean="0">
                <a:solidFill>
                  <a:schemeClr val="tx1"/>
                </a:solidFill>
                <a:latin typeface="+mn-lt"/>
                <a:ea typeface="+mn-ea"/>
                <a:cs typeface="+mn-cs"/>
              </a:rPr>
              <a:t>Spahl</a:t>
            </a:r>
            <a:r>
              <a:rPr lang="en-US" sz="1200" kern="1200" dirty="0" smtClean="0">
                <a:solidFill>
                  <a:schemeClr val="tx1"/>
                </a:solidFill>
                <a:latin typeface="+mn-lt"/>
                <a:ea typeface="+mn-ea"/>
                <a:cs typeface="+mn-cs"/>
              </a:rPr>
              <a:t> traverses toward him. This marked the end of the 1985 expedition as they ran short of gear. Before departing they took a trip around the mountain to </a:t>
            </a:r>
            <a:r>
              <a:rPr lang="en-US" sz="1200" kern="1200" dirty="0" err="1" smtClean="0">
                <a:solidFill>
                  <a:schemeClr val="tx1"/>
                </a:solidFill>
                <a:latin typeface="+mn-lt"/>
                <a:ea typeface="+mn-ea"/>
                <a:cs typeface="+mn-cs"/>
              </a:rPr>
              <a:t>Atima's</a:t>
            </a:r>
            <a:r>
              <a:rPr lang="en-US" sz="1200" kern="1200" dirty="0" smtClean="0">
                <a:solidFill>
                  <a:schemeClr val="tx1"/>
                </a:solidFill>
                <a:latin typeface="+mn-lt"/>
                <a:ea typeface="+mn-ea"/>
                <a:cs typeface="+mn-cs"/>
              </a:rPr>
              <a:t> lower entrance and found the lower section of the cave was less technically challenging. They were able to penetrate nearly a kilometer into the lower cave leaving a gap of only 400 to 500 meters straight line distance between the two cave surveys.</a:t>
            </a:r>
          </a:p>
        </p:txBody>
      </p:sp>
      <p:sp>
        <p:nvSpPr>
          <p:cNvPr id="4" name="Slide Number Placeholder 3"/>
          <p:cNvSpPr>
            <a:spLocks noGrp="1"/>
          </p:cNvSpPr>
          <p:nvPr>
            <p:ph type="sldNum" sz="quarter" idx="10"/>
          </p:nvPr>
        </p:nvSpPr>
        <p:spPr/>
        <p:txBody>
          <a:bodyPr/>
          <a:lstStyle/>
          <a:p>
            <a:fld id="{53CB654F-F29D-42F0-AC5F-B34E32B68021}"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Then in 1986 John Blum, Jon </a:t>
            </a:r>
            <a:r>
              <a:rPr lang="en-US" sz="1200" kern="1200" dirty="0" err="1" smtClean="0">
                <a:solidFill>
                  <a:schemeClr val="tx1"/>
                </a:solidFill>
                <a:latin typeface="+mn-lt"/>
                <a:ea typeface="+mn-ea"/>
                <a:cs typeface="+mn-cs"/>
              </a:rPr>
              <a:t>Burkig</a:t>
            </a:r>
            <a:r>
              <a:rPr lang="en-US" sz="1200" kern="1200" dirty="0" smtClean="0">
                <a:solidFill>
                  <a:schemeClr val="tx1"/>
                </a:solidFill>
                <a:latin typeface="+mn-lt"/>
                <a:ea typeface="+mn-ea"/>
                <a:cs typeface="+mn-cs"/>
              </a:rPr>
              <a:t>, Paul Hill, Steve Knutson, Scott Linn, Rick </a:t>
            </a:r>
            <a:r>
              <a:rPr lang="en-US" sz="1200" kern="1200" dirty="0" err="1" smtClean="0">
                <a:solidFill>
                  <a:schemeClr val="tx1"/>
                </a:solidFill>
                <a:latin typeface="+mn-lt"/>
                <a:ea typeface="+mn-ea"/>
                <a:cs typeface="+mn-cs"/>
              </a:rPr>
              <a:t>Rigg</a:t>
            </a:r>
            <a:r>
              <a:rPr lang="en-US" sz="1200" kern="1200" dirty="0" smtClean="0">
                <a:solidFill>
                  <a:schemeClr val="tx1"/>
                </a:solidFill>
                <a:latin typeface="+mn-lt"/>
                <a:ea typeface="+mn-ea"/>
                <a:cs typeface="+mn-cs"/>
              </a:rPr>
              <a:t>, Bill </a:t>
            </a:r>
            <a:r>
              <a:rPr lang="en-US" sz="1200" kern="1200" dirty="0" err="1" smtClean="0">
                <a:solidFill>
                  <a:schemeClr val="tx1"/>
                </a:solidFill>
                <a:latin typeface="+mn-lt"/>
                <a:ea typeface="+mn-ea"/>
                <a:cs typeface="+mn-cs"/>
              </a:rPr>
              <a:t>Bockstiegel</a:t>
            </a:r>
            <a:r>
              <a:rPr lang="en-US" sz="1200" kern="1200" dirty="0" smtClean="0">
                <a:solidFill>
                  <a:schemeClr val="tx1"/>
                </a:solidFill>
                <a:latin typeface="+mn-lt"/>
                <a:ea typeface="+mn-ea"/>
                <a:cs typeface="+mn-cs"/>
              </a:rPr>
              <a:t>, and Dave Walker returned to continue the survey. While the expedition started with more cavers than ever, Scott Linn and John Blum were only able to have one productive cave trip due to sickness, and Rick </a:t>
            </a:r>
            <a:r>
              <a:rPr lang="en-US" sz="1200" kern="1200" dirty="0" err="1" smtClean="0">
                <a:solidFill>
                  <a:schemeClr val="tx1"/>
                </a:solidFill>
                <a:latin typeface="+mn-lt"/>
                <a:ea typeface="+mn-ea"/>
                <a:cs typeface="+mn-cs"/>
              </a:rPr>
              <a:t>Rigg</a:t>
            </a:r>
            <a:r>
              <a:rPr lang="en-US" sz="1200" kern="1200" dirty="0" smtClean="0">
                <a:solidFill>
                  <a:schemeClr val="tx1"/>
                </a:solidFill>
                <a:latin typeface="+mn-lt"/>
                <a:ea typeface="+mn-ea"/>
                <a:cs typeface="+mn-cs"/>
              </a:rPr>
              <a:t> had none.</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Exploration of the </a:t>
            </a:r>
            <a:r>
              <a:rPr lang="en-US" sz="1200" kern="1200" dirty="0" err="1" smtClean="0">
                <a:solidFill>
                  <a:schemeClr val="tx1"/>
                </a:solidFill>
                <a:latin typeface="+mn-lt"/>
                <a:ea typeface="+mn-ea"/>
                <a:cs typeface="+mn-cs"/>
              </a:rPr>
              <a:t>Sumidero</a:t>
            </a:r>
            <a:r>
              <a:rPr lang="en-US" sz="1200" kern="1200" dirty="0" smtClean="0">
                <a:solidFill>
                  <a:schemeClr val="tx1"/>
                </a:solidFill>
                <a:latin typeface="+mn-lt"/>
                <a:ea typeface="+mn-ea"/>
                <a:cs typeface="+mn-cs"/>
              </a:rPr>
              <a:t> of Rio San Jose de </a:t>
            </a:r>
            <a:r>
              <a:rPr lang="en-US" sz="1200" kern="1200" dirty="0" err="1" smtClean="0">
                <a:solidFill>
                  <a:schemeClr val="tx1"/>
                </a:solidFill>
                <a:latin typeface="+mn-lt"/>
                <a:ea typeface="+mn-ea"/>
                <a:cs typeface="+mn-cs"/>
              </a:rPr>
              <a:t>Atima</a:t>
            </a:r>
            <a:r>
              <a:rPr lang="en-US" sz="1200" kern="1200" dirty="0" smtClean="0">
                <a:solidFill>
                  <a:schemeClr val="tx1"/>
                </a:solidFill>
                <a:latin typeface="+mn-lt"/>
                <a:ea typeface="+mn-ea"/>
                <a:cs typeface="+mn-cs"/>
              </a:rPr>
              <a:t> began with a 1981 expedition by Jon </a:t>
            </a:r>
            <a:r>
              <a:rPr lang="en-US" sz="1200" kern="1200" dirty="0" err="1" smtClean="0">
                <a:solidFill>
                  <a:schemeClr val="tx1"/>
                </a:solidFill>
                <a:latin typeface="+mn-lt"/>
                <a:ea typeface="+mn-ea"/>
                <a:cs typeface="+mn-cs"/>
              </a:rPr>
              <a:t>Burkig</a:t>
            </a:r>
            <a:r>
              <a:rPr lang="en-US" sz="1200" kern="1200" dirty="0" smtClean="0">
                <a:solidFill>
                  <a:schemeClr val="tx1"/>
                </a:solidFill>
                <a:latin typeface="+mn-lt"/>
                <a:ea typeface="+mn-ea"/>
                <a:cs typeface="+mn-cs"/>
              </a:rPr>
              <a:t>, Steve Knutson, and Todd Rasmussen.</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Returning to the end of the ledge, they rappelled into the water chute below.</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Scott Linn and Jon </a:t>
            </a:r>
            <a:r>
              <a:rPr lang="en-US" sz="1200" kern="1200" dirty="0" err="1" smtClean="0">
                <a:solidFill>
                  <a:schemeClr val="tx1"/>
                </a:solidFill>
                <a:latin typeface="+mn-lt"/>
                <a:ea typeface="+mn-ea"/>
                <a:cs typeface="+mn-cs"/>
              </a:rPr>
              <a:t>Burkig</a:t>
            </a:r>
            <a:r>
              <a:rPr lang="en-US" sz="1200" kern="1200" dirty="0" smtClean="0">
                <a:solidFill>
                  <a:schemeClr val="tx1"/>
                </a:solidFill>
                <a:latin typeface="+mn-lt"/>
                <a:ea typeface="+mn-ea"/>
                <a:cs typeface="+mn-cs"/>
              </a:rPr>
              <a:t> found that without a canal line they were temporarily sucked underwater by the eddy currents. Later a canal line was installed to avoid this problem.</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passage beyond led to the Twin Falls Room. Until this point no one had seen the cave's ceiling except in the entrance area; it was always lost in the heights of the narrow passage. But at Twin Falls the passage separated into two levels, with the lower part much smaller. Until this point it appeared that in case of flood one could always hope to climb the walls to sanctuary, but now it was clear the passage would flood completely.</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Ric</a:t>
            </a:r>
            <a:r>
              <a:rPr lang="en-US" sz="1200" kern="1200" dirty="0" smtClean="0">
                <a:solidFill>
                  <a:schemeClr val="tx1"/>
                </a:solidFill>
                <a:latin typeface="+mn-lt"/>
                <a:ea typeface="+mn-ea"/>
                <a:cs typeface="+mn-cs"/>
              </a:rPr>
              <a:t> Finch traverses along the ledge at the end of the Twin Falls Room. After a rappel into fast water, a narrow chute leads to the top of a 7-meter falls. Below was a plunge pool named "Alien Pool. John Burk1ig and Paul Hill managed to get by it, but only after </a:t>
            </a:r>
            <a:r>
              <a:rPr lang="en-US" sz="1200" kern="1200" dirty="0" err="1" smtClean="0">
                <a:solidFill>
                  <a:schemeClr val="tx1"/>
                </a:solidFill>
                <a:latin typeface="+mn-lt"/>
                <a:ea typeface="+mn-ea"/>
                <a:cs typeface="+mn-cs"/>
              </a:rPr>
              <a:t>Burklig</a:t>
            </a:r>
            <a:r>
              <a:rPr lang="en-US" sz="1200" kern="1200" dirty="0" smtClean="0">
                <a:solidFill>
                  <a:schemeClr val="tx1"/>
                </a:solidFill>
                <a:latin typeface="+mn-lt"/>
                <a:ea typeface="+mn-ea"/>
                <a:cs typeface="+mn-cs"/>
              </a:rPr>
              <a:t> nearly drowned. The pool was bypassed by climbing to the "Hippo Seat," a high notch, and rappelling past Alien Falls, Alien Pool, and the next waterfall as well.</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Pete Carter at the bottom of the rappel below Alien Pool. The orange rope is 10mm </a:t>
            </a:r>
            <a:r>
              <a:rPr lang="en-US" sz="1200" kern="1200" dirty="0" err="1" smtClean="0">
                <a:solidFill>
                  <a:schemeClr val="tx1"/>
                </a:solidFill>
                <a:latin typeface="+mn-lt"/>
                <a:ea typeface="+mn-ea"/>
                <a:cs typeface="+mn-cs"/>
              </a:rPr>
              <a:t>Bluewater</a:t>
            </a:r>
            <a:r>
              <a:rPr lang="en-US" sz="1200" kern="1200" dirty="0" smtClean="0">
                <a:solidFill>
                  <a:schemeClr val="tx1"/>
                </a:solidFill>
                <a:latin typeface="+mn-lt"/>
                <a:ea typeface="+mn-ea"/>
                <a:cs typeface="+mn-cs"/>
              </a:rPr>
              <a:t> rescue rope. It performed extremely well as did the 9mm PMI rope normally used on the drops.</a:t>
            </a:r>
          </a:p>
          <a:p>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Paul Hill makes his way along a wall pummeled by water from a 3-meter waterfall... </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and continues down the canal. Beyond was another major waterfall over 10 meters in height. An aid climb led to the ledge on the left.</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same ledge seen from below.</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From the ledge they could see rapids and another waterfall which they named "86 Falls''; the end of the 1986 expedition.</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1987 expedition included Pete Carter, </a:t>
            </a:r>
            <a:r>
              <a:rPr lang="en-US" sz="1200" kern="1200" dirty="0" err="1" smtClean="0">
                <a:solidFill>
                  <a:schemeClr val="tx1"/>
                </a:solidFill>
                <a:latin typeface="+mn-lt"/>
                <a:ea typeface="+mn-ea"/>
                <a:cs typeface="+mn-cs"/>
              </a:rPr>
              <a:t>Ric</a:t>
            </a:r>
            <a:r>
              <a:rPr lang="en-US" sz="1200" kern="1200" dirty="0" smtClean="0">
                <a:solidFill>
                  <a:schemeClr val="tx1"/>
                </a:solidFill>
                <a:latin typeface="+mn-lt"/>
                <a:ea typeface="+mn-ea"/>
                <a:cs typeface="+mn-cs"/>
              </a:rPr>
              <a:t> Finch, Paul Hill, Steve Knutson, Randy </a:t>
            </a:r>
            <a:r>
              <a:rPr lang="en-US" sz="1200" kern="1200" dirty="0" err="1" smtClean="0">
                <a:solidFill>
                  <a:schemeClr val="tx1"/>
                </a:solidFill>
                <a:latin typeface="+mn-lt"/>
                <a:ea typeface="+mn-ea"/>
                <a:cs typeface="+mn-cs"/>
              </a:rPr>
              <a:t>Spahl</a:t>
            </a:r>
            <a:r>
              <a:rPr lang="en-US" sz="1200" kern="1200" dirty="0" smtClean="0">
                <a:solidFill>
                  <a:schemeClr val="tx1"/>
                </a:solidFill>
                <a:latin typeface="+mn-lt"/>
                <a:ea typeface="+mn-ea"/>
                <a:cs typeface="+mn-cs"/>
              </a:rPr>
              <a:t>, and John Wyeth. We began with just four; Pete Carter arrived in time for the first through trip between entrances. </a:t>
            </a:r>
            <a:r>
              <a:rPr lang="en-US" sz="1200" kern="1200" dirty="0" err="1" smtClean="0">
                <a:solidFill>
                  <a:schemeClr val="tx1"/>
                </a:solidFill>
                <a:latin typeface="+mn-lt"/>
                <a:ea typeface="+mn-ea"/>
                <a:cs typeface="+mn-cs"/>
              </a:rPr>
              <a:t>Ric</a:t>
            </a:r>
            <a:r>
              <a:rPr lang="en-US" sz="1200" kern="1200" dirty="0" smtClean="0">
                <a:solidFill>
                  <a:schemeClr val="tx1"/>
                </a:solidFill>
                <a:latin typeface="+mn-lt"/>
                <a:ea typeface="+mn-ea"/>
                <a:cs typeface="+mn-cs"/>
              </a:rPr>
              <a:t> Finch came in time for the survey and photo "through" trip and de-rigging the cave. Pete and </a:t>
            </a:r>
            <a:r>
              <a:rPr lang="en-US" sz="1200" kern="1200" dirty="0" err="1" smtClean="0">
                <a:solidFill>
                  <a:schemeClr val="tx1"/>
                </a:solidFill>
                <a:latin typeface="+mn-lt"/>
                <a:ea typeface="+mn-ea"/>
                <a:cs typeface="+mn-cs"/>
              </a:rPr>
              <a:t>Ric</a:t>
            </a:r>
            <a:r>
              <a:rPr lang="en-US" sz="1200" kern="1200" dirty="0" smtClean="0">
                <a:solidFill>
                  <a:schemeClr val="tx1"/>
                </a:solidFill>
                <a:latin typeface="+mn-lt"/>
                <a:ea typeface="+mn-ea"/>
                <a:cs typeface="+mn-cs"/>
              </a:rPr>
              <a:t> were valuable additions, but the brunt of the effort to connect the entrances was done by the others. Once they rigged the cave, the trip was much easier. That is, the through trips were much easier.</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With the water flow up from a recent storm, they entered </a:t>
            </a:r>
            <a:r>
              <a:rPr lang="en-US" sz="1200" kern="1200" dirty="0" err="1" smtClean="0">
                <a:solidFill>
                  <a:schemeClr val="tx1"/>
                </a:solidFill>
                <a:latin typeface="+mn-lt"/>
                <a:ea typeface="+mn-ea"/>
                <a:cs typeface="+mn-cs"/>
              </a:rPr>
              <a:t>Atima's</a:t>
            </a:r>
            <a:r>
              <a:rPr lang="en-US" sz="1200" kern="1200" dirty="0" smtClean="0">
                <a:solidFill>
                  <a:schemeClr val="tx1"/>
                </a:solidFill>
                <a:latin typeface="+mn-lt"/>
                <a:ea typeface="+mn-ea"/>
                <a:cs typeface="+mn-cs"/>
              </a:rPr>
              <a:t> upstream entrance…</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(Text is missing… Appears to be John Wyeth</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rappellling</a:t>
            </a:r>
            <a:r>
              <a:rPr lang="en-US" sz="1200" i="1"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53CB654F-F29D-42F0-AC5F-B34E32B68021}" type="slidenum">
              <a:rPr lang="en-US" smtClean="0"/>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…into the pool at its base.</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he crosses to the right wall on a natural bridge. The main water flow pours into a hole just to the right, passes under him and proceeds over a 3-meter drop to his left.</a:t>
            </a:r>
          </a:p>
        </p:txBody>
      </p:sp>
      <p:sp>
        <p:nvSpPr>
          <p:cNvPr id="4" name="Slide Number Placeholder 3"/>
          <p:cNvSpPr>
            <a:spLocks noGrp="1"/>
          </p:cNvSpPr>
          <p:nvPr>
            <p:ph type="sldNum" sz="quarter" idx="10"/>
          </p:nvPr>
        </p:nvSpPr>
        <p:spPr/>
        <p:txBody>
          <a:bodyPr/>
          <a:lstStyle/>
          <a:p>
            <a:fld id="{53CB654F-F29D-42F0-AC5F-B34E32B68021}" type="slidenum">
              <a:rPr lang="en-US" smtClean="0"/>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Ric</a:t>
            </a:r>
            <a:r>
              <a:rPr lang="en-US" sz="1200" kern="1200" dirty="0" smtClean="0">
                <a:solidFill>
                  <a:schemeClr val="tx1"/>
                </a:solidFill>
                <a:latin typeface="+mn-lt"/>
                <a:ea typeface="+mn-ea"/>
                <a:cs typeface="+mn-cs"/>
              </a:rPr>
              <a:t> Finch descends the 3-meter falls. Beyond the pool shown here the cave changes character, becoming more broad and offering high ledges. Two such ledges were ascended and then used to bypass several waterfalls.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3CB654F-F29D-42F0-AC5F-B34E32B68021}" type="slidenum">
              <a:rPr lang="en-US" smtClean="0"/>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Great Ledge with the water 30 meters below.</a:t>
            </a:r>
          </a:p>
        </p:txBody>
      </p:sp>
      <p:sp>
        <p:nvSpPr>
          <p:cNvPr id="4" name="Slide Number Placeholder 3"/>
          <p:cNvSpPr>
            <a:spLocks noGrp="1"/>
          </p:cNvSpPr>
          <p:nvPr>
            <p:ph type="sldNum" sz="quarter" idx="10"/>
          </p:nvPr>
        </p:nvSpPr>
        <p:spPr/>
        <p:txBody>
          <a:bodyPr/>
          <a:lstStyle/>
          <a:p>
            <a:fld id="{53CB654F-F29D-42F0-AC5F-B34E32B68021}" type="slidenum">
              <a:rPr lang="en-US" smtClean="0"/>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break-through team of Carter, Hill and </a:t>
            </a:r>
            <a:r>
              <a:rPr lang="en-US" sz="1200" kern="1200" dirty="0" err="1" smtClean="0">
                <a:solidFill>
                  <a:schemeClr val="tx1"/>
                </a:solidFill>
                <a:latin typeface="+mn-lt"/>
                <a:ea typeface="+mn-ea"/>
                <a:cs typeface="+mn-cs"/>
              </a:rPr>
              <a:t>Spahl</a:t>
            </a:r>
            <a:r>
              <a:rPr lang="en-US" sz="1200" kern="1200" dirty="0" smtClean="0">
                <a:solidFill>
                  <a:schemeClr val="tx1"/>
                </a:solidFill>
                <a:latin typeface="+mn-lt"/>
                <a:ea typeface="+mn-ea"/>
                <a:cs typeface="+mn-cs"/>
              </a:rPr>
              <a:t> thought they were on their way out when they got to this point and named the flowstone "The Final Curtain."</a:t>
            </a:r>
          </a:p>
        </p:txBody>
      </p:sp>
      <p:sp>
        <p:nvSpPr>
          <p:cNvPr id="4" name="Slide Number Placeholder 3"/>
          <p:cNvSpPr>
            <a:spLocks noGrp="1"/>
          </p:cNvSpPr>
          <p:nvPr>
            <p:ph type="sldNum" sz="quarter" idx="10"/>
          </p:nvPr>
        </p:nvSpPr>
        <p:spPr/>
        <p:txBody>
          <a:bodyPr/>
          <a:lstStyle/>
          <a:p>
            <a:fld id="{53CB654F-F29D-42F0-AC5F-B34E32B68021}" type="slidenum">
              <a:rPr lang="en-US" smtClean="0"/>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route continued down the 30-meter rappel to the river below.</a:t>
            </a:r>
          </a:p>
        </p:txBody>
      </p:sp>
      <p:sp>
        <p:nvSpPr>
          <p:cNvPr id="4" name="Slide Number Placeholder 3"/>
          <p:cNvSpPr>
            <a:spLocks noGrp="1"/>
          </p:cNvSpPr>
          <p:nvPr>
            <p:ph type="sldNum" sz="quarter" idx="10"/>
          </p:nvPr>
        </p:nvSpPr>
        <p:spPr/>
        <p:txBody>
          <a:bodyPr/>
          <a:lstStyle/>
          <a:p>
            <a:fld id="{53CB654F-F29D-42F0-AC5F-B34E32B68021}" type="slidenum">
              <a:rPr lang="en-US" smtClean="0"/>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John Wyeth going down river...</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…stopping on a log with </a:t>
            </a:r>
            <a:r>
              <a:rPr lang="en-US" sz="1200" kern="1200" dirty="0" err="1" smtClean="0">
                <a:solidFill>
                  <a:schemeClr val="tx1"/>
                </a:solidFill>
                <a:latin typeface="+mn-lt"/>
                <a:ea typeface="+mn-ea"/>
                <a:cs typeface="+mn-cs"/>
              </a:rPr>
              <a:t>Ric</a:t>
            </a:r>
            <a:r>
              <a:rPr lang="en-US" sz="1200" kern="1200" dirty="0" smtClean="0">
                <a:solidFill>
                  <a:schemeClr val="tx1"/>
                </a:solidFill>
                <a:latin typeface="+mn-lt"/>
                <a:ea typeface="+mn-ea"/>
                <a:cs typeface="+mn-cs"/>
              </a:rPr>
              <a:t> Finch along the way. The cave was now horizontal with only short waterfalls up ahead. It's still a kilometer to the lower entrance, and every footstep on slimy rock.</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Randy </a:t>
            </a:r>
            <a:r>
              <a:rPr lang="en-US" sz="1200" kern="1200" dirty="0" err="1" smtClean="0">
                <a:solidFill>
                  <a:schemeClr val="tx1"/>
                </a:solidFill>
                <a:latin typeface="+mn-lt"/>
                <a:ea typeface="+mn-ea"/>
                <a:cs typeface="+mn-cs"/>
              </a:rPr>
              <a:t>Spahl</a:t>
            </a:r>
            <a:r>
              <a:rPr lang="en-US" sz="1200" kern="1200" dirty="0" smtClean="0">
                <a:solidFill>
                  <a:schemeClr val="tx1"/>
                </a:solidFill>
                <a:latin typeface="+mn-lt"/>
                <a:ea typeface="+mn-ea"/>
                <a:cs typeface="+mn-cs"/>
              </a:rPr>
              <a:t> does a short rappel with a load of rope. The cave was "de-rigged" via a pull-down through trip.</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…waterfalls. Not far inside was the first of many waterfalls.</a:t>
            </a:r>
          </a:p>
        </p:txBody>
      </p:sp>
      <p:sp>
        <p:nvSpPr>
          <p:cNvPr id="4" name="Slide Number Placeholder 3"/>
          <p:cNvSpPr>
            <a:spLocks noGrp="1"/>
          </p:cNvSpPr>
          <p:nvPr>
            <p:ph type="sldNum" sz="quarter" idx="10"/>
          </p:nvPr>
        </p:nvSpPr>
        <p:spPr/>
        <p:txBody>
          <a:bodyPr/>
          <a:lstStyle/>
          <a:p>
            <a:fld id="{53CB654F-F29D-42F0-AC5F-B34E32B68021}" type="slidenum">
              <a:rPr lang="en-US" smtClean="0"/>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John Wyeth in turbulence below a small waterfall.</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Small waterfalls such as this one were common.</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Mark Stock at the front end of the survey team. The tape had a tendency to get caught in the water.</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Randy </a:t>
            </a:r>
            <a:r>
              <a:rPr lang="en-US" sz="1200" kern="1200" dirty="0" err="1" smtClean="0">
                <a:solidFill>
                  <a:schemeClr val="tx1"/>
                </a:solidFill>
                <a:latin typeface="+mn-lt"/>
                <a:ea typeface="+mn-ea"/>
                <a:cs typeface="+mn-cs"/>
              </a:rPr>
              <a:t>Spahl</a:t>
            </a:r>
            <a:r>
              <a:rPr lang="en-US" sz="1200" kern="1200" dirty="0" smtClean="0">
                <a:solidFill>
                  <a:schemeClr val="tx1"/>
                </a:solidFill>
                <a:latin typeface="+mn-lt"/>
                <a:ea typeface="+mn-ea"/>
                <a:cs typeface="+mn-cs"/>
              </a:rPr>
              <a:t> in a swim.</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Log jams occasionally filled the passage and moved between expeditions.</a:t>
            </a:r>
          </a:p>
        </p:txBody>
      </p:sp>
      <p:sp>
        <p:nvSpPr>
          <p:cNvPr id="4" name="Slide Number Placeholder 3"/>
          <p:cNvSpPr>
            <a:spLocks noGrp="1"/>
          </p:cNvSpPr>
          <p:nvPr>
            <p:ph type="sldNum" sz="quarter" idx="10"/>
          </p:nvPr>
        </p:nvSpPr>
        <p:spPr/>
        <p:txBody>
          <a:bodyPr/>
          <a:lstStyle/>
          <a:p>
            <a:fld id="{53CB654F-F29D-42F0-AC5F-B34E32B68021}" type="slidenum">
              <a:rPr lang="en-US" smtClean="0"/>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wad of rope that had washed away during a previous winter flood. We took it out, but were unable to untangle it and gave it to a local who seemed pleased to have it.</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Every bit of the cave was hazardous because of the slimy wet rock. Even flat ledges could "do you in."</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(Text is missing…)</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Continuing downstream in the lower cave...</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reached a long pool, only part of which is shown.</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waterfalls)</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 was periodically interrupted with sand bars,..</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…with the river meandering through the sand.</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After a few more ledges and swims...</a:t>
            </a:r>
          </a:p>
        </p:txBody>
      </p:sp>
      <p:sp>
        <p:nvSpPr>
          <p:cNvPr id="4" name="Slide Number Placeholder 3"/>
          <p:cNvSpPr>
            <a:spLocks noGrp="1"/>
          </p:cNvSpPr>
          <p:nvPr>
            <p:ph type="sldNum" sz="quarter" idx="10"/>
          </p:nvPr>
        </p:nvSpPr>
        <p:spPr/>
        <p:txBody>
          <a:bodyPr/>
          <a:lstStyle/>
          <a:p>
            <a:fld id="{53CB654F-F29D-42F0-AC5F-B34E32B68021}" type="slidenum">
              <a:rPr lang="en-US" smtClean="0"/>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lower entrance came into view ...</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…and finally they were outside.</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After de-rigging the cave, the 1987 expedition team posed for a final photograph. Steve Knutson was behind the camera.</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program was provided by the Audio/Visual Library of the National Speleological </a:t>
            </a:r>
            <a:r>
              <a:rPr lang="en-US" sz="1200" kern="1200" dirty="0" err="1" smtClean="0">
                <a:solidFill>
                  <a:schemeClr val="tx1"/>
                </a:solidFill>
                <a:latin typeface="+mn-lt"/>
                <a:ea typeface="+mn-ea"/>
                <a:cs typeface="+mn-cs"/>
              </a:rPr>
              <a:t>Society.The</a:t>
            </a:r>
            <a:r>
              <a:rPr lang="en-US" sz="1200" kern="1200" dirty="0" smtClean="0">
                <a:solidFill>
                  <a:schemeClr val="tx1"/>
                </a:solidFill>
                <a:latin typeface="+mn-lt"/>
                <a:ea typeface="+mn-ea"/>
                <a:cs typeface="+mn-cs"/>
              </a:rPr>
              <a:t> program’s slides were taken by Steve Knutson and other expedition members. Steve Knutson assembled the slides and wrote the first draft of the script. Paul Stevens produced the final script and the title slides. The program was completed in June 1989.</a:t>
            </a:r>
          </a:p>
        </p:txBody>
      </p:sp>
      <p:sp>
        <p:nvSpPr>
          <p:cNvPr id="4" name="Slide Number Placeholder 3"/>
          <p:cNvSpPr>
            <a:spLocks noGrp="1"/>
          </p:cNvSpPr>
          <p:nvPr>
            <p:ph type="sldNum" sz="quarter" idx="10"/>
          </p:nvPr>
        </p:nvSpPr>
        <p:spPr/>
        <p:txBody>
          <a:bodyPr/>
          <a:lstStyle/>
          <a:p>
            <a:fld id="{53CB654F-F29D-42F0-AC5F-B34E32B68021}" type="slidenum">
              <a:rPr lang="en-US" smtClean="0"/>
              <a:t>56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They were able to go 500 meters into the cave by moving along ledges on the left wall. Along the way were numerous short rappels, up-climbs, and hand line traverses. For the last 200 meters, the ledges were quite narrow and tricky, slick and wet from the spray of the rapids below. Note the flood debris.</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With a drainage basin of 125 square kilometers, there was always a danger that the cave would flood.</a:t>
            </a:r>
          </a:p>
        </p:txBody>
      </p:sp>
      <p:sp>
        <p:nvSpPr>
          <p:cNvPr id="4" name="Slide Number Placeholder 3"/>
          <p:cNvSpPr>
            <a:spLocks noGrp="1"/>
          </p:cNvSpPr>
          <p:nvPr>
            <p:ph type="sldNum" sz="quarter" idx="10"/>
          </p:nvPr>
        </p:nvSpPr>
        <p:spPr/>
        <p:txBody>
          <a:bodyPr/>
          <a:lstStyle/>
          <a:p>
            <a:fld id="{53CB654F-F29D-42F0-AC5F-B34E32B68021}"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the end of the 1981 expedition the team reached the end of the ledges. Here Jon </a:t>
            </a:r>
            <a:r>
              <a:rPr lang="en-US" sz="1200" kern="1200" dirty="0" err="1" smtClean="0">
                <a:solidFill>
                  <a:schemeClr val="tx1"/>
                </a:solidFill>
                <a:latin typeface="+mn-lt"/>
                <a:ea typeface="+mn-ea"/>
                <a:cs typeface="+mn-cs"/>
              </a:rPr>
              <a:t>Burkig</a:t>
            </a:r>
            <a:r>
              <a:rPr lang="en-US" sz="1200" kern="1200" dirty="0" smtClean="0">
                <a:solidFill>
                  <a:schemeClr val="tx1"/>
                </a:solidFill>
                <a:latin typeface="+mn-lt"/>
                <a:ea typeface="+mn-ea"/>
                <a:cs typeface="+mn-cs"/>
              </a:rPr>
              <a:t> crawls across a narrow ledge, with the river raging 12 meters below.</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next expedition did not come until 1985 when Steve Knutson, Pete </a:t>
            </a:r>
            <a:r>
              <a:rPr lang="en-US" sz="1200" kern="1200" dirty="0" err="1" smtClean="0">
                <a:solidFill>
                  <a:schemeClr val="tx1"/>
                </a:solidFill>
                <a:latin typeface="+mn-lt"/>
                <a:ea typeface="+mn-ea"/>
                <a:cs typeface="+mn-cs"/>
              </a:rPr>
              <a:t>Shifflett</a:t>
            </a:r>
            <a:r>
              <a:rPr lang="en-US" sz="1200" kern="1200" dirty="0" smtClean="0">
                <a:solidFill>
                  <a:schemeClr val="tx1"/>
                </a:solidFill>
                <a:latin typeface="+mn-lt"/>
                <a:ea typeface="+mn-ea"/>
                <a:cs typeface="+mn-cs"/>
              </a:rPr>
              <a:t>, and Mark Stock entered </a:t>
            </a:r>
            <a:r>
              <a:rPr lang="en-US" sz="1200" kern="1200" dirty="0" err="1" smtClean="0">
                <a:solidFill>
                  <a:schemeClr val="tx1"/>
                </a:solidFill>
                <a:latin typeface="+mn-lt"/>
                <a:ea typeface="+mn-ea"/>
                <a:cs typeface="+mn-cs"/>
              </a:rPr>
              <a:t>Atima's</a:t>
            </a:r>
            <a:r>
              <a:rPr lang="en-US" sz="1200" kern="1200" dirty="0" smtClean="0">
                <a:solidFill>
                  <a:schemeClr val="tx1"/>
                </a:solidFill>
                <a:latin typeface="+mn-lt"/>
                <a:ea typeface="+mn-ea"/>
                <a:cs typeface="+mn-cs"/>
              </a:rPr>
              <a:t> upstream entrance to continue the exploration and survey of the cave.</a:t>
            </a:r>
            <a:endParaRPr lang="en-US" dirty="0"/>
          </a:p>
        </p:txBody>
      </p:sp>
      <p:sp>
        <p:nvSpPr>
          <p:cNvPr id="4" name="Slide Number Placeholder 3"/>
          <p:cNvSpPr>
            <a:spLocks noGrp="1"/>
          </p:cNvSpPr>
          <p:nvPr>
            <p:ph type="sldNum" sz="quarter" idx="10"/>
          </p:nvPr>
        </p:nvSpPr>
        <p:spPr/>
        <p:txBody>
          <a:bodyPr/>
          <a:lstStyle/>
          <a:p>
            <a:fld id="{53CB654F-F29D-42F0-AC5F-B34E32B68021}"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9C79FF-B7DC-4C46-93F4-08F635078868}"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C79FF-B7DC-4C46-93F4-08F635078868}"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35" y="274639"/>
            <a:ext cx="260389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8644" y="274639"/>
            <a:ext cx="764024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C79FF-B7DC-4C46-93F4-08F635078868}"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C79FF-B7DC-4C46-93F4-08F635078868}"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9C79FF-B7DC-4C46-93F4-08F635078868}"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9C79FF-B7DC-4C46-93F4-08F635078868}"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9C79FF-B7DC-4C46-93F4-08F635078868}" type="datetimeFigureOut">
              <a:rPr lang="en-US" smtClean="0"/>
              <a:t>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9C79FF-B7DC-4C46-93F4-08F635078868}" type="datetimeFigureOut">
              <a:rPr lang="en-US" smtClean="0"/>
              <a:t>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C79FF-B7DC-4C46-93F4-08F635078868}" type="datetimeFigureOut">
              <a:rPr lang="en-US" smtClean="0"/>
              <a:t>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9C79FF-B7DC-4C46-93F4-08F635078868}"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9C79FF-B7DC-4C46-93F4-08F635078868}"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D7FCB-39A6-41A2-B4E8-F3D222D4117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C79FF-B7DC-4C46-93F4-08F635078868}" type="datetimeFigureOut">
              <a:rPr lang="en-US" smtClean="0"/>
              <a:t>2/10/2021</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D7FCB-39A6-41A2-B4E8-F3D222D4117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xmlns="" id="{A7EC9A1C-EF32-4A39-B58F-22806D0794A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7250" y="290755"/>
            <a:ext cx="2956871" cy="1541834"/>
          </a:xfrm>
          <a:prstGeom prst="rect">
            <a:avLst/>
          </a:prstGeom>
        </p:spPr>
      </p:pic>
      <p:sp>
        <p:nvSpPr>
          <p:cNvPr id="7" name="TextBox 6">
            <a:extLst>
              <a:ext uri="{FF2B5EF4-FFF2-40B4-BE49-F238E27FC236}">
                <a16:creationId xmlns:a16="http://schemas.microsoft.com/office/drawing/2014/main" xmlns=""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8" name="Straight Connector 7">
            <a:extLst>
              <a:ext uri="{FF2B5EF4-FFF2-40B4-BE49-F238E27FC236}">
                <a16:creationId xmlns:a16="http://schemas.microsoft.com/office/drawing/2014/main" xmlns=""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xmlns="" id="{AACB77B2-6511-44A8-A5FC-A61F8688B504}"/>
              </a:ext>
            </a:extLst>
          </p:cNvPr>
          <p:cNvSpPr txBox="1">
            <a:spLocks/>
          </p:cNvSpPr>
          <p:nvPr/>
        </p:nvSpPr>
        <p:spPr bwMode="auto">
          <a:xfrm>
            <a:off x="0" y="2577821"/>
            <a:ext cx="10287001"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fontScale="92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Exploration </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of </a:t>
            </a: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the </a:t>
            </a:r>
            <a:r>
              <a:rPr lang="en-US" sz="54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Sumidero</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
            </a:r>
            <a:b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of Rio San Jose </a:t>
            </a:r>
            <a:r>
              <a:rPr lang="en-US" sz="54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Atima</a:t>
            </a: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
            </a:r>
            <a:b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Honduras</a:t>
            </a: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endParaRPr>
          </a:p>
        </p:txBody>
      </p:sp>
      <p:sp>
        <p:nvSpPr>
          <p:cNvPr id="11" name="TextBox 10">
            <a:extLst>
              <a:ext uri="{FF2B5EF4-FFF2-40B4-BE49-F238E27FC236}">
                <a16:creationId xmlns:a16="http://schemas.microsoft.com/office/drawing/2014/main" xmlns=""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smtClean="0"/>
              <a:t>S741             57 </a:t>
            </a:r>
            <a:r>
              <a:rPr lang="en-US" sz="2025" dirty="0"/>
              <a:t>Slides           </a:t>
            </a:r>
            <a:r>
              <a:rPr lang="en-US" sz="2025" dirty="0" smtClean="0"/>
              <a:t>2/10/2021</a:t>
            </a:r>
            <a:endParaRPr lang="en-US" sz="2025" dirty="0"/>
          </a:p>
        </p:txBody>
      </p:sp>
      <p:sp>
        <p:nvSpPr>
          <p:cNvPr id="13" name="Subtitle 2">
            <a:extLst>
              <a:ext uri="{FF2B5EF4-FFF2-40B4-BE49-F238E27FC236}">
                <a16:creationId xmlns:a16="http://schemas.microsoft.com/office/drawing/2014/main" xmlns="" id="{D484D12E-08A2-4F3A-8C1D-35B9EE46837D}"/>
              </a:ext>
            </a:extLst>
          </p:cNvPr>
          <p:cNvSpPr>
            <a:spLocks noGrp="1"/>
          </p:cNvSpPr>
          <p:nvPr>
            <p:ph type="subTitle" idx="1"/>
          </p:nvPr>
        </p:nvSpPr>
        <p:spPr>
          <a:xfrm>
            <a:off x="-1" y="5342564"/>
            <a:ext cx="10287001" cy="666328"/>
          </a:xfrm>
        </p:spPr>
        <p:txBody>
          <a:bodyPr/>
          <a:lstStyle/>
          <a:p>
            <a:r>
              <a:rPr lang="en-US" sz="2700" dirty="0" smtClean="0"/>
              <a:t>Steve Knutson, June 1989</a:t>
            </a:r>
            <a:endParaRPr lang="en-US" sz="2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9.jpg"/>
          <p:cNvPicPr>
            <a:picLocks noGrp="1" noChangeAspect="1"/>
          </p:cNvPicPr>
          <p:nvPr isPhoto="1"/>
        </p:nvPicPr>
        <p:blipFill>
          <a:blip r:embed="rId3" cstate="print">
            <a:lum/>
          </a:blip>
          <a:stretch>
            <a:fillRect/>
          </a:stretch>
        </p:blipFill>
        <p:spPr>
          <a:xfrm>
            <a:off x="166688" y="0"/>
            <a:ext cx="9952037"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0.jpg"/>
          <p:cNvPicPr>
            <a:picLocks noGrp="1" noChangeAspect="1"/>
          </p:cNvPicPr>
          <p:nvPr isPhoto="1"/>
        </p:nvPicPr>
        <p:blipFill>
          <a:blip r:embed="rId3" cstate="print">
            <a:lum/>
          </a:blip>
          <a:stretch>
            <a:fillRect/>
          </a:stretch>
        </p:blipFill>
        <p:spPr>
          <a:xfrm>
            <a:off x="2824163" y="0"/>
            <a:ext cx="4637087"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1.jpg"/>
          <p:cNvPicPr>
            <a:picLocks noGrp="1" noChangeAspect="1"/>
          </p:cNvPicPr>
          <p:nvPr isPhoto="1"/>
        </p:nvPicPr>
        <p:blipFill>
          <a:blip r:embed="rId3" cstate="print">
            <a:lum/>
          </a:blip>
          <a:stretch>
            <a:fillRect/>
          </a:stretch>
        </p:blipFill>
        <p:spPr>
          <a:xfrm>
            <a:off x="2832100" y="0"/>
            <a:ext cx="46228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2.jpg"/>
          <p:cNvPicPr>
            <a:picLocks noGrp="1" noChangeAspect="1"/>
          </p:cNvPicPr>
          <p:nvPr isPhoto="1"/>
        </p:nvPicPr>
        <p:blipFill>
          <a:blip r:embed="rId3" cstate="print">
            <a:lum/>
          </a:blip>
          <a:stretch>
            <a:fillRect/>
          </a:stretch>
        </p:blipFill>
        <p:spPr>
          <a:xfrm>
            <a:off x="2832100" y="0"/>
            <a:ext cx="46228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3.jpg"/>
          <p:cNvPicPr>
            <a:picLocks noGrp="1" noChangeAspect="1"/>
          </p:cNvPicPr>
          <p:nvPr isPhoto="1"/>
        </p:nvPicPr>
        <p:blipFill>
          <a:blip r:embed="rId3" cstate="print">
            <a:lum/>
          </a:blip>
          <a:stretch>
            <a:fillRect/>
          </a:stretch>
        </p:blipFill>
        <p:spPr>
          <a:xfrm>
            <a:off x="2824163" y="0"/>
            <a:ext cx="4637087"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4.jpg"/>
          <p:cNvPicPr>
            <a:picLocks noGrp="1" noChangeAspect="1"/>
          </p:cNvPicPr>
          <p:nvPr isPhoto="1"/>
        </p:nvPicPr>
        <p:blipFill>
          <a:blip r:embed="rId3" cstate="print">
            <a:lum/>
          </a:blip>
          <a:stretch>
            <a:fillRect/>
          </a:stretch>
        </p:blipFill>
        <p:spPr>
          <a:xfrm>
            <a:off x="2798763" y="0"/>
            <a:ext cx="4689475"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5.jpg"/>
          <p:cNvPicPr>
            <a:picLocks noGrp="1" noChangeAspect="1"/>
          </p:cNvPicPr>
          <p:nvPr isPhoto="1"/>
        </p:nvPicPr>
        <p:blipFill>
          <a:blip r:embed="rId3" cstate="print">
            <a:lum/>
          </a:blip>
          <a:stretch>
            <a:fillRect/>
          </a:stretch>
        </p:blipFill>
        <p:spPr>
          <a:xfrm>
            <a:off x="2824163" y="0"/>
            <a:ext cx="4637087"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6.jpg"/>
          <p:cNvPicPr>
            <a:picLocks noGrp="1" noChangeAspect="1"/>
          </p:cNvPicPr>
          <p:nvPr isPhoto="1"/>
        </p:nvPicPr>
        <p:blipFill>
          <a:blip r:embed="rId3" cstate="print">
            <a:lum/>
          </a:blip>
          <a:stretch>
            <a:fillRect/>
          </a:stretch>
        </p:blipFill>
        <p:spPr>
          <a:xfrm>
            <a:off x="2832100" y="0"/>
            <a:ext cx="46228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7.jpg"/>
          <p:cNvPicPr>
            <a:picLocks noGrp="1" noChangeAspect="1"/>
          </p:cNvPicPr>
          <p:nvPr isPhoto="1"/>
        </p:nvPicPr>
        <p:blipFill>
          <a:blip r:embed="rId3" cstate="print">
            <a:lum/>
          </a:blip>
          <a:stretch>
            <a:fillRect/>
          </a:stretch>
        </p:blipFill>
        <p:spPr>
          <a:xfrm>
            <a:off x="55563" y="0"/>
            <a:ext cx="10175875"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8.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1.jpg"/>
          <p:cNvPicPr>
            <a:picLocks noGrp="1" noChangeAspect="1"/>
          </p:cNvPicPr>
          <p:nvPr isPhoto="1"/>
        </p:nvPicPr>
        <p:blipFill>
          <a:blip r:embed="rId3" cstate="print">
            <a:lum/>
          </a:blip>
          <a:stretch>
            <a:fillRect/>
          </a:stretch>
        </p:blipFill>
        <p:spPr>
          <a:xfrm>
            <a:off x="193675" y="0"/>
            <a:ext cx="989965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19.jpg"/>
          <p:cNvPicPr>
            <a:picLocks noGrp="1" noChangeAspect="1"/>
          </p:cNvPicPr>
          <p:nvPr isPhoto="1"/>
        </p:nvPicPr>
        <p:blipFill>
          <a:blip r:embed="rId3" cstate="print">
            <a:lum/>
          </a:blip>
          <a:stretch>
            <a:fillRect/>
          </a:stretch>
        </p:blipFill>
        <p:spPr>
          <a:xfrm>
            <a:off x="169863" y="0"/>
            <a:ext cx="9945687"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0.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1.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2.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3.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4.jpg"/>
          <p:cNvPicPr>
            <a:picLocks noGrp="1" noChangeAspect="1"/>
          </p:cNvPicPr>
          <p:nvPr isPhoto="1"/>
        </p:nvPicPr>
        <p:blipFill>
          <a:blip r:embed="rId3" cstate="print">
            <a:lum/>
          </a:blip>
          <a:stretch>
            <a:fillRect/>
          </a:stretch>
        </p:blipFill>
        <p:spPr>
          <a:xfrm>
            <a:off x="2828925" y="0"/>
            <a:ext cx="462915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5.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6.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7.jpg"/>
          <p:cNvPicPr>
            <a:picLocks noGrp="1" noChangeAspect="1"/>
          </p:cNvPicPr>
          <p:nvPr isPhoto="1"/>
        </p:nvPicPr>
        <p:blipFill>
          <a:blip r:embed="rId3" cstate="print">
            <a:lum/>
          </a:blip>
          <a:stretch>
            <a:fillRect/>
          </a:stretch>
        </p:blipFill>
        <p:spPr>
          <a:xfrm>
            <a:off x="2828925" y="0"/>
            <a:ext cx="462915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8.jpg"/>
          <p:cNvPicPr>
            <a:picLocks noGrp="1" noChangeAspect="1"/>
          </p:cNvPicPr>
          <p:nvPr isPhoto="1"/>
        </p:nvPicPr>
        <p:blipFill>
          <a:blip r:embed="rId3" cstate="print">
            <a:lum/>
          </a:blip>
          <a:stretch>
            <a:fillRect/>
          </a:stretch>
        </p:blipFill>
        <p:spPr>
          <a:xfrm>
            <a:off x="2827338" y="0"/>
            <a:ext cx="4632325"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2.jpg"/>
          <p:cNvPicPr>
            <a:picLocks noGrp="1" noChangeAspect="1"/>
          </p:cNvPicPr>
          <p:nvPr isPhoto="1"/>
        </p:nvPicPr>
        <p:blipFill>
          <a:blip r:embed="rId3" cstate="print">
            <a:lum/>
          </a:blip>
          <a:stretch>
            <a:fillRect/>
          </a:stretch>
        </p:blipFill>
        <p:spPr>
          <a:xfrm>
            <a:off x="158750" y="0"/>
            <a:ext cx="9967913"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29.jpg"/>
          <p:cNvPicPr>
            <a:picLocks noGrp="1" noChangeAspect="1"/>
          </p:cNvPicPr>
          <p:nvPr isPhoto="1"/>
        </p:nvPicPr>
        <p:blipFill>
          <a:blip r:embed="rId3" cstate="print">
            <a:lum/>
          </a:blip>
          <a:stretch>
            <a:fillRect/>
          </a:stretch>
        </p:blipFill>
        <p:spPr>
          <a:xfrm>
            <a:off x="169863" y="0"/>
            <a:ext cx="9945687"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0.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1.jpg"/>
          <p:cNvPicPr>
            <a:picLocks noGrp="1" noChangeAspect="1"/>
          </p:cNvPicPr>
          <p:nvPr isPhoto="1"/>
        </p:nvPicPr>
        <p:blipFill>
          <a:blip r:embed="rId3" cstate="print">
            <a:lum/>
          </a:blip>
          <a:stretch>
            <a:fillRect/>
          </a:stretch>
        </p:blipFill>
        <p:spPr>
          <a:xfrm>
            <a:off x="120650" y="0"/>
            <a:ext cx="10044113"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2.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3.jpg"/>
          <p:cNvPicPr>
            <a:picLocks noGrp="1" noChangeAspect="1"/>
          </p:cNvPicPr>
          <p:nvPr isPhoto="1"/>
        </p:nvPicPr>
        <p:blipFill>
          <a:blip r:embed="rId3" cstate="print">
            <a:lum/>
          </a:blip>
          <a:stretch>
            <a:fillRect/>
          </a:stretch>
        </p:blipFill>
        <p:spPr>
          <a:xfrm>
            <a:off x="2809875" y="0"/>
            <a:ext cx="4665663"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4.jpg"/>
          <p:cNvPicPr>
            <a:picLocks noGrp="1" noChangeAspect="1"/>
          </p:cNvPicPr>
          <p:nvPr isPhoto="1"/>
        </p:nvPicPr>
        <p:blipFill>
          <a:blip r:embed="rId3" cstate="print">
            <a:lum/>
          </a:blip>
          <a:stretch>
            <a:fillRect/>
          </a:stretch>
        </p:blipFill>
        <p:spPr>
          <a:xfrm>
            <a:off x="93663" y="0"/>
            <a:ext cx="10098087"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5.jpg"/>
          <p:cNvPicPr>
            <a:picLocks noGrp="1" noChangeAspect="1"/>
          </p:cNvPicPr>
          <p:nvPr isPhoto="1"/>
        </p:nvPicPr>
        <p:blipFill>
          <a:blip r:embed="rId3" cstate="print">
            <a:lum/>
          </a:blip>
          <a:stretch>
            <a:fillRect/>
          </a:stretch>
        </p:blipFill>
        <p:spPr>
          <a:xfrm>
            <a:off x="109538" y="0"/>
            <a:ext cx="10066337"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6.jpg"/>
          <p:cNvPicPr>
            <a:picLocks noGrp="1" noChangeAspect="1"/>
          </p:cNvPicPr>
          <p:nvPr isPhoto="1"/>
        </p:nvPicPr>
        <p:blipFill>
          <a:blip r:embed="rId3" cstate="print">
            <a:lum/>
          </a:blip>
          <a:stretch>
            <a:fillRect/>
          </a:stretch>
        </p:blipFill>
        <p:spPr>
          <a:xfrm>
            <a:off x="109538" y="0"/>
            <a:ext cx="10066337"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7.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8.jpg"/>
          <p:cNvPicPr>
            <a:picLocks noGrp="1" noChangeAspect="1"/>
          </p:cNvPicPr>
          <p:nvPr isPhoto="1"/>
        </p:nvPicPr>
        <p:blipFill>
          <a:blip r:embed="rId3" cstate="print">
            <a:lum/>
          </a:blip>
          <a:stretch>
            <a:fillRect/>
          </a:stretch>
        </p:blipFill>
        <p:spPr>
          <a:xfrm>
            <a:off x="120650" y="0"/>
            <a:ext cx="10044113"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3.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39.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0.jpg"/>
          <p:cNvPicPr>
            <a:picLocks noGrp="1" noChangeAspect="1"/>
          </p:cNvPicPr>
          <p:nvPr isPhoto="1"/>
        </p:nvPicPr>
        <p:blipFill>
          <a:blip r:embed="rId3" cstate="print">
            <a:lum/>
          </a:blip>
          <a:stretch>
            <a:fillRect/>
          </a:stretch>
        </p:blipFill>
        <p:spPr>
          <a:xfrm>
            <a:off x="109538" y="0"/>
            <a:ext cx="10066337"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1.jpg"/>
          <p:cNvPicPr>
            <a:picLocks noGrp="1" noChangeAspect="1"/>
          </p:cNvPicPr>
          <p:nvPr isPhoto="1"/>
        </p:nvPicPr>
        <p:blipFill>
          <a:blip r:embed="rId3" cstate="print">
            <a:lum/>
          </a:blip>
          <a:stretch>
            <a:fillRect/>
          </a:stretch>
        </p:blipFill>
        <p:spPr>
          <a:xfrm>
            <a:off x="2827338" y="0"/>
            <a:ext cx="4632325"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2.jpg"/>
          <p:cNvPicPr>
            <a:picLocks noGrp="1" noChangeAspect="1"/>
          </p:cNvPicPr>
          <p:nvPr isPhoto="1"/>
        </p:nvPicPr>
        <p:blipFill>
          <a:blip r:embed="rId3" cstate="print">
            <a:lum/>
          </a:blip>
          <a:stretch>
            <a:fillRect/>
          </a:stretch>
        </p:blipFill>
        <p:spPr>
          <a:xfrm>
            <a:off x="55563" y="0"/>
            <a:ext cx="10175875"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3.jpg"/>
          <p:cNvPicPr>
            <a:picLocks noGrp="1" noChangeAspect="1"/>
          </p:cNvPicPr>
          <p:nvPr isPhoto="1"/>
        </p:nvPicPr>
        <p:blipFill>
          <a:blip r:embed="rId3" cstate="print">
            <a:lum/>
          </a:blip>
          <a:stretch>
            <a:fillRect/>
          </a:stretch>
        </p:blipFill>
        <p:spPr>
          <a:xfrm>
            <a:off x="109538" y="0"/>
            <a:ext cx="10066337"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4.jpg"/>
          <p:cNvPicPr>
            <a:picLocks noGrp="1" noChangeAspect="1"/>
          </p:cNvPicPr>
          <p:nvPr isPhoto="1"/>
        </p:nvPicPr>
        <p:blipFill>
          <a:blip r:embed="rId3" cstate="print">
            <a:lum/>
          </a:blip>
          <a:stretch>
            <a:fillRect/>
          </a:stretch>
        </p:blipFill>
        <p:spPr>
          <a:xfrm>
            <a:off x="2824163" y="0"/>
            <a:ext cx="4637087"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5.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6.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7.jpg"/>
          <p:cNvPicPr>
            <a:picLocks noGrp="1" noChangeAspect="1"/>
          </p:cNvPicPr>
          <p:nvPr isPhoto="1"/>
        </p:nvPicPr>
        <p:blipFill>
          <a:blip r:embed="rId3" cstate="print">
            <a:lum/>
          </a:blip>
          <a:stretch>
            <a:fillRect/>
          </a:stretch>
        </p:blipFill>
        <p:spPr>
          <a:xfrm>
            <a:off x="55563" y="0"/>
            <a:ext cx="10175875"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8.jpg"/>
          <p:cNvPicPr>
            <a:picLocks noGrp="1" noChangeAspect="1"/>
          </p:cNvPicPr>
          <p:nvPr isPhoto="1"/>
        </p:nvPicPr>
        <p:blipFill>
          <a:blip r:embed="rId3" cstate="print">
            <a:lum/>
          </a:blip>
          <a:stretch>
            <a:fillRect/>
          </a:stretch>
        </p:blipFill>
        <p:spPr>
          <a:xfrm>
            <a:off x="58738" y="0"/>
            <a:ext cx="10167937"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4.jpg"/>
          <p:cNvPicPr>
            <a:picLocks noGrp="1" noChangeAspect="1"/>
          </p:cNvPicPr>
          <p:nvPr isPhoto="1"/>
        </p:nvPicPr>
        <p:blipFill>
          <a:blip r:embed="rId3" cstate="print">
            <a:lum/>
          </a:blip>
          <a:stretch>
            <a:fillRect/>
          </a:stretch>
        </p:blipFill>
        <p:spPr>
          <a:xfrm>
            <a:off x="2832100" y="0"/>
            <a:ext cx="46228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49.jpg"/>
          <p:cNvPicPr>
            <a:picLocks noGrp="1" noChangeAspect="1"/>
          </p:cNvPicPr>
          <p:nvPr isPhoto="1"/>
        </p:nvPicPr>
        <p:blipFill>
          <a:blip r:embed="rId3" cstate="print">
            <a:lum/>
          </a:blip>
          <a:stretch>
            <a:fillRect/>
          </a:stretch>
        </p:blipFill>
        <p:spPr>
          <a:xfrm>
            <a:off x="2824163" y="0"/>
            <a:ext cx="4637087"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50.jpg"/>
          <p:cNvPicPr>
            <a:picLocks noGrp="1" noChangeAspect="1"/>
          </p:cNvPicPr>
          <p:nvPr isPhoto="1"/>
        </p:nvPicPr>
        <p:blipFill>
          <a:blip r:embed="rId3" cstate="print">
            <a:lum/>
          </a:blip>
          <a:stretch>
            <a:fillRect/>
          </a:stretch>
        </p:blipFill>
        <p:spPr>
          <a:xfrm>
            <a:off x="2827338" y="0"/>
            <a:ext cx="4632325"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51.jpg"/>
          <p:cNvPicPr>
            <a:picLocks noGrp="1" noChangeAspect="1"/>
          </p:cNvPicPr>
          <p:nvPr isPhoto="1"/>
        </p:nvPicPr>
        <p:blipFill>
          <a:blip r:embed="rId3" cstate="print">
            <a:lum/>
          </a:blip>
          <a:stretch>
            <a:fillRect/>
          </a:stretch>
        </p:blipFill>
        <p:spPr>
          <a:xfrm>
            <a:off x="55563" y="0"/>
            <a:ext cx="10175875"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52.jpg"/>
          <p:cNvPicPr>
            <a:picLocks noGrp="1" noChangeAspect="1"/>
          </p:cNvPicPr>
          <p:nvPr isPhoto="1"/>
        </p:nvPicPr>
        <p:blipFill>
          <a:blip r:embed="rId3" cstate="print">
            <a:lum/>
          </a:blip>
          <a:stretch>
            <a:fillRect/>
          </a:stretch>
        </p:blipFill>
        <p:spPr>
          <a:xfrm>
            <a:off x="2824163" y="0"/>
            <a:ext cx="4637087"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53.jpg"/>
          <p:cNvPicPr>
            <a:picLocks noGrp="1" noChangeAspect="1"/>
          </p:cNvPicPr>
          <p:nvPr isPhoto="1"/>
        </p:nvPicPr>
        <p:blipFill>
          <a:blip r:embed="rId3" cstate="print">
            <a:lum/>
          </a:blip>
          <a:stretch>
            <a:fillRect/>
          </a:stretch>
        </p:blipFill>
        <p:spPr>
          <a:xfrm>
            <a:off x="412750" y="0"/>
            <a:ext cx="9459913"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54.jpg"/>
          <p:cNvPicPr>
            <a:picLocks noGrp="1" noChangeAspect="1"/>
          </p:cNvPicPr>
          <p:nvPr isPhoto="1"/>
        </p:nvPicPr>
        <p:blipFill>
          <a:blip r:embed="rId3" cstate="print">
            <a:lum/>
          </a:blip>
          <a:stretch>
            <a:fillRect/>
          </a:stretch>
        </p:blipFill>
        <p:spPr>
          <a:xfrm>
            <a:off x="2819400" y="0"/>
            <a:ext cx="4646613"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55.jpg"/>
          <p:cNvPicPr>
            <a:picLocks noGrp="1" noChangeAspect="1"/>
          </p:cNvPicPr>
          <p:nvPr isPhoto="1"/>
        </p:nvPicPr>
        <p:blipFill>
          <a:blip r:embed="rId3" cstate="print">
            <a:lum/>
          </a:blip>
          <a:stretch>
            <a:fillRect/>
          </a:stretch>
        </p:blipFill>
        <p:spPr>
          <a:xfrm>
            <a:off x="50800" y="0"/>
            <a:ext cx="10183813"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xmlns="" id="{AB88130C-54ED-4A26-BDEA-2B0F5B5B726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03162" y="5257800"/>
            <a:ext cx="2542947" cy="1325997"/>
          </a:xfrm>
          <a:prstGeom prst="rect">
            <a:avLst/>
          </a:prstGeom>
        </p:spPr>
      </p:pic>
      <p:sp>
        <p:nvSpPr>
          <p:cNvPr id="3" name="TextBox 2">
            <a:extLst>
              <a:ext uri="{FF2B5EF4-FFF2-40B4-BE49-F238E27FC236}">
                <a16:creationId xmlns:a16="http://schemas.microsoft.com/office/drawing/2014/main" xmlns=""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4" name="TextBox 3">
            <a:extLst>
              <a:ext uri="{FF2B5EF4-FFF2-40B4-BE49-F238E27FC236}">
                <a16:creationId xmlns:a16="http://schemas.microsoft.com/office/drawing/2014/main" xmlns=""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3">
                  <a:extLst>
                    <a:ext uri="{A12FA001-AC4F-418D-AE19-62706E023703}">
                      <ahyp:hlinkClr xmlns="" xmlns:ahyp="http://schemas.microsoft.com/office/drawing/2018/hyperlinkcolor" val="tx"/>
                    </a:ext>
                  </a:extLst>
                </a:hlinkClick>
              </a:rPr>
              <a:t>nss@caves.org</a:t>
            </a:r>
            <a:endParaRPr lang="en-US" sz="1350" dirty="0"/>
          </a:p>
          <a:p>
            <a:r>
              <a:rPr lang="en-US" sz="1350" dirty="0">
                <a:hlinkClick r:id="rId4">
                  <a:extLst>
                    <a:ext uri="{A12FA001-AC4F-418D-AE19-62706E023703}">
                      <ahyp:hlinkClr xmlns="" xmlns:ahyp="http://schemas.microsoft.com/office/drawing/2018/hyperlinkcolor" val="tx"/>
                    </a:ext>
                  </a:extLst>
                </a:hlinkClick>
              </a:rPr>
              <a:t>https://caves.org</a:t>
            </a:r>
            <a:r>
              <a:rPr lang="en-US" sz="1575" dirty="0">
                <a:hlinkClick r:id="rId4">
                  <a:extLst>
                    <a:ext uri="{A12FA001-AC4F-418D-AE19-62706E023703}">
                      <ahyp:hlinkClr xmlns="" xmlns:ahyp="http://schemas.microsoft.com/office/drawing/2018/hyperlinkcolor" val="tx"/>
                    </a:ext>
                  </a:extLst>
                </a:hlinkClick>
              </a:rPr>
              <a:t>/</a:t>
            </a:r>
            <a:endParaRPr lang="en-US" sz="1575" dirty="0"/>
          </a:p>
        </p:txBody>
      </p:sp>
      <p:sp>
        <p:nvSpPr>
          <p:cNvPr id="5" name="TextBox 4">
            <a:extLst>
              <a:ext uri="{FF2B5EF4-FFF2-40B4-BE49-F238E27FC236}">
                <a16:creationId xmlns:a16="http://schemas.microsoft.com/office/drawing/2014/main" xmlns="" id="{DEA25D03-6401-4069-93FB-712133C10A91}"/>
              </a:ext>
            </a:extLst>
          </p:cNvPr>
          <p:cNvSpPr txBox="1"/>
          <p:nvPr/>
        </p:nvSpPr>
        <p:spPr>
          <a:xfrm>
            <a:off x="-9690" y="1248919"/>
            <a:ext cx="10294454" cy="1754326"/>
          </a:xfrm>
          <a:prstGeom prst="rect">
            <a:avLst/>
          </a:prstGeom>
          <a:noFill/>
        </p:spPr>
        <p:txBody>
          <a:bodyPr wrap="square" rtlCol="0">
            <a:spAutoFit/>
          </a:bodyPr>
          <a:lstStyle/>
          <a:p>
            <a:pPr algn="ctr"/>
            <a:r>
              <a:rPr lang="en-US" sz="3600" dirty="0" smtClean="0"/>
              <a:t>Exploration </a:t>
            </a:r>
            <a:r>
              <a:rPr lang="en-US" sz="3600" dirty="0"/>
              <a:t>of </a:t>
            </a:r>
            <a:r>
              <a:rPr lang="en-US" sz="3600" dirty="0" smtClean="0"/>
              <a:t>the </a:t>
            </a:r>
            <a:r>
              <a:rPr lang="en-US" sz="3600" dirty="0" err="1" smtClean="0"/>
              <a:t>Sumidero</a:t>
            </a:r>
            <a:r>
              <a:rPr lang="en-US" sz="3600" dirty="0" smtClean="0"/>
              <a:t> </a:t>
            </a:r>
            <a:br>
              <a:rPr lang="en-US" sz="3600" dirty="0" smtClean="0"/>
            </a:br>
            <a:r>
              <a:rPr lang="en-US" sz="3600" dirty="0" smtClean="0"/>
              <a:t>of the Rio San Jose </a:t>
            </a:r>
            <a:r>
              <a:rPr lang="en-US" sz="3600" dirty="0" err="1" smtClean="0"/>
              <a:t>Atima</a:t>
            </a:r>
            <a:r>
              <a:rPr lang="en-US" sz="3600" dirty="0" smtClean="0"/>
              <a:t>, </a:t>
            </a:r>
            <a:br>
              <a:rPr lang="en-US" sz="3600" dirty="0" smtClean="0"/>
            </a:br>
            <a:r>
              <a:rPr lang="en-US" sz="3600" dirty="0" smtClean="0"/>
              <a:t>Honduras</a:t>
            </a:r>
            <a:endParaRPr lang="en-US" sz="3600" dirty="0"/>
          </a:p>
        </p:txBody>
      </p:sp>
      <p:sp>
        <p:nvSpPr>
          <p:cNvPr id="6" name="TextBox 5">
            <a:extLst>
              <a:ext uri="{FF2B5EF4-FFF2-40B4-BE49-F238E27FC236}">
                <a16:creationId xmlns:a16="http://schemas.microsoft.com/office/drawing/2014/main" xmlns="" id="{50E83C7E-9A5B-433C-9BC8-81C1AE7A78BE}"/>
              </a:ext>
            </a:extLst>
          </p:cNvPr>
          <p:cNvSpPr txBox="1"/>
          <p:nvPr/>
        </p:nvSpPr>
        <p:spPr>
          <a:xfrm>
            <a:off x="2571751" y="3304558"/>
            <a:ext cx="4875309" cy="1754326"/>
          </a:xfrm>
          <a:prstGeom prst="rect">
            <a:avLst/>
          </a:prstGeom>
          <a:noFill/>
        </p:spPr>
        <p:txBody>
          <a:bodyPr wrap="none" rtlCol="0">
            <a:spAutoFit/>
          </a:bodyPr>
          <a:lstStyle/>
          <a:p>
            <a:pPr marL="321480" indent="-321480">
              <a:buFont typeface="Arial" panose="020B0604020202020204" pitchFamily="34" charset="0"/>
              <a:buChar char="•"/>
            </a:pPr>
            <a:r>
              <a:rPr lang="en-US" dirty="0"/>
              <a:t>Original slide program </a:t>
            </a:r>
            <a:r>
              <a:rPr lang="en-US" dirty="0" smtClean="0"/>
              <a:t>S741</a:t>
            </a:r>
            <a:endParaRPr lang="en-US" dirty="0"/>
          </a:p>
          <a:p>
            <a:pPr marL="321480" indent="-321480">
              <a:buFont typeface="Arial" panose="020B0604020202020204" pitchFamily="34" charset="0"/>
              <a:buChar char="•"/>
            </a:pPr>
            <a:r>
              <a:rPr lang="en-US" dirty="0"/>
              <a:t>Slides digitized by David </a:t>
            </a:r>
            <a:r>
              <a:rPr lang="en-US" dirty="0" smtClean="0"/>
              <a:t>Caudle</a:t>
            </a:r>
          </a:p>
          <a:p>
            <a:pPr marL="321480" indent="-321480">
              <a:buFont typeface="Arial" panose="020B0604020202020204" pitchFamily="34" charset="0"/>
              <a:buChar char="•"/>
            </a:pPr>
            <a:r>
              <a:rPr lang="en-US" dirty="0" smtClean="0"/>
              <a:t>Script transcribed by Alex </a:t>
            </a:r>
            <a:r>
              <a:rPr lang="en-US" dirty="0" err="1" smtClean="0"/>
              <a:t>Sproul</a:t>
            </a:r>
            <a:endParaRPr lang="en-US" dirty="0"/>
          </a:p>
          <a:p>
            <a:pPr marL="321480" indent="-321480">
              <a:buFont typeface="Arial" panose="020B0604020202020204" pitchFamily="34" charset="0"/>
              <a:buChar char="•"/>
            </a:pPr>
            <a:r>
              <a:rPr lang="en-US" dirty="0"/>
              <a:t>PowerPoint program created by </a:t>
            </a:r>
            <a:r>
              <a:rPr lang="en-US" dirty="0" smtClean="0"/>
              <a:t>Jim </a:t>
            </a:r>
            <a:r>
              <a:rPr lang="en-US" dirty="0" err="1" smtClean="0"/>
              <a:t>McConkey</a:t>
            </a:r>
            <a:endParaRPr lang="en-US" dirty="0"/>
          </a:p>
          <a:p>
            <a:pPr marL="321480" indent="-321480">
              <a:buFont typeface="Arial" panose="020B0604020202020204" pitchFamily="34" charset="0"/>
              <a:buChar char="•"/>
            </a:pPr>
            <a:r>
              <a:rPr lang="en-US" dirty="0"/>
              <a:t>70 slides, with script in presenter notes</a:t>
            </a:r>
          </a:p>
          <a:p>
            <a:pPr marL="321480" indent="-321480">
              <a:buFont typeface="Arial" panose="020B0604020202020204" pitchFamily="34" charset="0"/>
              <a:buChar char="•"/>
            </a:pPr>
            <a:r>
              <a:rPr lang="en-US" dirty="0"/>
              <a:t>PowerPoint created </a:t>
            </a:r>
            <a:r>
              <a:rPr lang="en-US" dirty="0" smtClean="0"/>
              <a:t>2/10/2021</a:t>
            </a:r>
            <a:endParaRPr lang="en-US" dirty="0"/>
          </a:p>
        </p:txBody>
      </p:sp>
      <p:cxnSp>
        <p:nvCxnSpPr>
          <p:cNvPr id="7" name="Straight Connector 6">
            <a:extLst>
              <a:ext uri="{FF2B5EF4-FFF2-40B4-BE49-F238E27FC236}">
                <a16:creationId xmlns:a16="http://schemas.microsoft.com/office/drawing/2014/main" xmlns=""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5.jpg"/>
          <p:cNvPicPr>
            <a:picLocks noGrp="1" noChangeAspect="1"/>
          </p:cNvPicPr>
          <p:nvPr isPhoto="1"/>
        </p:nvPicPr>
        <p:blipFill>
          <a:blip r:embed="rId3" cstate="print">
            <a:lum/>
          </a:blip>
          <a:stretch>
            <a:fillRect/>
          </a:stretch>
        </p:blipFill>
        <p:spPr>
          <a:xfrm>
            <a:off x="2828925" y="0"/>
            <a:ext cx="462915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6.jpg"/>
          <p:cNvPicPr>
            <a:picLocks noGrp="1" noChangeAspect="1"/>
          </p:cNvPicPr>
          <p:nvPr isPhoto="1"/>
        </p:nvPicPr>
        <p:blipFill>
          <a:blip r:embed="rId3" cstate="print">
            <a:lum/>
          </a:blip>
          <a:stretch>
            <a:fillRect/>
          </a:stretch>
        </p:blipFill>
        <p:spPr>
          <a:xfrm>
            <a:off x="2830513" y="0"/>
            <a:ext cx="4625975"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7.jpg"/>
          <p:cNvPicPr>
            <a:picLocks noGrp="1" noChangeAspect="1"/>
          </p:cNvPicPr>
          <p:nvPr isPhoto="1"/>
        </p:nvPicPr>
        <p:blipFill>
          <a:blip r:embed="rId3" cstate="print">
            <a:lum/>
          </a:blip>
          <a:stretch>
            <a:fillRect/>
          </a:stretch>
        </p:blipFill>
        <p:spPr>
          <a:xfrm>
            <a:off x="2830513" y="0"/>
            <a:ext cx="4625975"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1 Atima Honduras PP- 08.jpg"/>
          <p:cNvPicPr>
            <a:picLocks noGrp="1" noChangeAspect="1"/>
          </p:cNvPicPr>
          <p:nvPr isPhoto="1"/>
        </p:nvPicPr>
        <p:blipFill>
          <a:blip r:embed="rId3" cstate="print">
            <a:lum/>
          </a:blip>
          <a:stretch>
            <a:fillRect/>
          </a:stretch>
        </p:blipFill>
        <p:spPr>
          <a:xfrm>
            <a:off x="2827338" y="0"/>
            <a:ext cx="4632325"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1824</Words>
  <Application>Microsoft Office PowerPoint</Application>
  <PresentationFormat>35mm Slides</PresentationFormat>
  <Paragraphs>131</Paragraphs>
  <Slides>57</Slides>
  <Notes>55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Jim McCconkey</cp:lastModifiedBy>
  <cp:revision>2</cp:revision>
  <dcterms:created xsi:type="dcterms:W3CDTF">2021-02-11T03:02:20Z</dcterms:created>
  <dcterms:modified xsi:type="dcterms:W3CDTF">2021-02-11T04:07:20Z</dcterms:modified>
</cp:coreProperties>
</file>